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0"/>
  </p:notesMasterIdLst>
  <p:sldIdLst>
    <p:sldId id="256" r:id="rId2"/>
    <p:sldId id="257" r:id="rId3"/>
    <p:sldId id="260" r:id="rId4"/>
    <p:sldId id="262" r:id="rId5"/>
    <p:sldId id="263" r:id="rId6"/>
    <p:sldId id="265" r:id="rId7"/>
    <p:sldId id="266" r:id="rId8"/>
    <p:sldId id="267" r:id="rId9"/>
  </p:sldIdLst>
  <p:sldSz cx="9144000" cy="5143500" type="screen16x9"/>
  <p:notesSz cx="6858000" cy="9144000"/>
  <p:embeddedFontLst>
    <p:embeddedFont>
      <p:font typeface="Bebas Neue" panose="020B0606020202050201" pitchFamily="34" charset="77"/>
      <p:regular r:id="rId11"/>
    </p:embeddedFont>
    <p:embeddedFont>
      <p:font typeface="Golos Text" panose="020B0503020202020204" pitchFamily="34" charset="0"/>
      <p:regular r:id="rId12"/>
      <p:bold r:id="rId13"/>
    </p:embeddedFont>
    <p:embeddedFont>
      <p:font typeface="Golos Text Medium" panose="020B0503020202020204" pitchFamily="34"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DF1134-1C6C-493F-B25C-0B11349BCF71}">
  <a:tblStyle styleId="{9DDF1134-1C6C-493F-B25C-0B11349BCF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95"/>
  </p:normalViewPr>
  <p:slideViewPr>
    <p:cSldViewPr snapToGrid="0">
      <p:cViewPr varScale="1">
        <p:scale>
          <a:sx n="137" d="100"/>
          <a:sy n="137" d="100"/>
        </p:scale>
        <p:origin x="3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b21ebf2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b21ebf2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2b21ebf29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2b21ebf29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2" r:id="rId11"/>
    <p:sldLayoutId id="214748366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55383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Research Training Project</a:t>
            </a:r>
            <a:endParaRPr lang="en-GB" dirty="0">
              <a:solidFill>
                <a:schemeClr val="accent3"/>
              </a:solidFill>
            </a:endParaRPr>
          </a:p>
        </p:txBody>
      </p:sp>
      <p:sp>
        <p:nvSpPr>
          <p:cNvPr id="5" name="TextBox 4">
            <a:extLst>
              <a:ext uri="{FF2B5EF4-FFF2-40B4-BE49-F238E27FC236}">
                <a16:creationId xmlns:a16="http://schemas.microsoft.com/office/drawing/2014/main" id="{A677E6F3-8B31-0784-FF68-6A0F422FDFC6}"/>
              </a:ext>
            </a:extLst>
          </p:cNvPr>
          <p:cNvSpPr txBox="1"/>
          <p:nvPr/>
        </p:nvSpPr>
        <p:spPr>
          <a:xfrm>
            <a:off x="715100" y="2678953"/>
            <a:ext cx="5019868" cy="307777"/>
          </a:xfrm>
          <a:prstGeom prst="rect">
            <a:avLst/>
          </a:prstGeom>
          <a:noFill/>
        </p:spPr>
        <p:txBody>
          <a:bodyPr wrap="square">
            <a:spAutoFit/>
          </a:bodyPr>
          <a:lstStyle/>
          <a:p>
            <a:pPr marL="0" lvl="0" indent="0" algn="l" rtl="0">
              <a:spcBef>
                <a:spcPts val="0"/>
              </a:spcBef>
              <a:spcAft>
                <a:spcPts val="0"/>
              </a:spcAft>
              <a:buNone/>
            </a:pPr>
            <a:r>
              <a:rPr lang="en-GB" dirty="0"/>
              <a:t>DATABASE DEVELOPMENT FOR GNSS MEASUREMENT</a:t>
            </a:r>
          </a:p>
        </p:txBody>
      </p:sp>
      <p:sp>
        <p:nvSpPr>
          <p:cNvPr id="7" name="TextBox 6">
            <a:extLst>
              <a:ext uri="{FF2B5EF4-FFF2-40B4-BE49-F238E27FC236}">
                <a16:creationId xmlns:a16="http://schemas.microsoft.com/office/drawing/2014/main" id="{37460A5A-4F37-918A-C8F5-FB9199A97E12}"/>
              </a:ext>
            </a:extLst>
          </p:cNvPr>
          <p:cNvSpPr txBox="1"/>
          <p:nvPr/>
        </p:nvSpPr>
        <p:spPr>
          <a:xfrm>
            <a:off x="715100" y="3338500"/>
            <a:ext cx="2802797" cy="738664"/>
          </a:xfrm>
          <a:prstGeom prst="rect">
            <a:avLst/>
          </a:prstGeom>
          <a:noFill/>
        </p:spPr>
        <p:txBody>
          <a:bodyPr wrap="square">
            <a:spAutoFit/>
          </a:bodyPr>
          <a:lstStyle/>
          <a:p>
            <a:pPr marL="0" lvl="0" indent="0" algn="l" rtl="0">
              <a:spcBef>
                <a:spcPts val="0"/>
              </a:spcBef>
              <a:spcAft>
                <a:spcPts val="0"/>
              </a:spcAft>
              <a:buNone/>
            </a:pPr>
            <a:r>
              <a:rPr lang="en-GB" dirty="0"/>
              <a:t>Student name: Hoang </a:t>
            </a:r>
            <a:r>
              <a:rPr lang="en-GB" dirty="0" err="1"/>
              <a:t>Tra</a:t>
            </a:r>
            <a:r>
              <a:rPr lang="en-GB" dirty="0"/>
              <a:t> My</a:t>
            </a:r>
          </a:p>
          <a:p>
            <a:pPr marL="0" lvl="0" indent="0" algn="l" rtl="0">
              <a:spcBef>
                <a:spcPts val="0"/>
              </a:spcBef>
              <a:spcAft>
                <a:spcPts val="0"/>
              </a:spcAft>
              <a:buNone/>
            </a:pPr>
            <a:r>
              <a:rPr lang="en-GB" dirty="0"/>
              <a:t>Student number: 151395127</a:t>
            </a:r>
          </a:p>
          <a:p>
            <a:pPr marL="0" lvl="0" indent="0" algn="l" rtl="0">
              <a:spcBef>
                <a:spcPts val="0"/>
              </a:spcBef>
              <a:spcAft>
                <a:spcPts val="0"/>
              </a:spcAft>
              <a:buNone/>
            </a:pPr>
            <a:r>
              <a:rPr lang="en-GB" dirty="0"/>
              <a:t>Supervisor: Antoine </a:t>
            </a:r>
            <a:r>
              <a:rPr lang="en-GB" dirty="0" err="1"/>
              <a:t>Grenier</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85" name="Google Shape;185;p22"/>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 about the project</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7" name="Google Shape;187;p22"/>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9" name="Google Shape;189;p22"/>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What I did in the project</a:t>
            </a:r>
            <a:endParaRPr dirty="0"/>
          </a:p>
        </p:txBody>
      </p:sp>
      <p:sp>
        <p:nvSpPr>
          <p:cNvPr id="190" name="Google Shape;190;p22"/>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91" name="Google Shape;191;p22"/>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Final results</a:t>
            </a:r>
            <a:endParaRPr dirty="0"/>
          </a:p>
        </p:txBody>
      </p:sp>
      <p:sp>
        <p:nvSpPr>
          <p:cNvPr id="192" name="Google Shape;192;p22"/>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22"/>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What I learned from the project</a:t>
            </a:r>
          </a:p>
        </p:txBody>
      </p:sp>
      <p:cxnSp>
        <p:nvCxnSpPr>
          <p:cNvPr id="194" name="Google Shape;194;p22"/>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4" name="Google Shape;192;p22">
            <a:extLst>
              <a:ext uri="{FF2B5EF4-FFF2-40B4-BE49-F238E27FC236}">
                <a16:creationId xmlns:a16="http://schemas.microsoft.com/office/drawing/2014/main" id="{7C192662-A5B1-0D40-844A-1BA645B1F4AC}"/>
              </a:ext>
            </a:extLst>
          </p:cNvPr>
          <p:cNvSpPr txBox="1">
            <a:spLocks/>
          </p:cNvSpPr>
          <p:nvPr/>
        </p:nvSpPr>
        <p:spPr>
          <a:xfrm>
            <a:off x="715100" y="425800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a:t>04</a:t>
            </a:r>
            <a:endParaRPr lang="en" dirty="0"/>
          </a:p>
        </p:txBody>
      </p:sp>
      <p:cxnSp>
        <p:nvCxnSpPr>
          <p:cNvPr id="5" name="Google Shape;196;p22">
            <a:extLst>
              <a:ext uri="{FF2B5EF4-FFF2-40B4-BE49-F238E27FC236}">
                <a16:creationId xmlns:a16="http://schemas.microsoft.com/office/drawing/2014/main" id="{281B493C-CBA3-AB09-C96E-3B24FF0CCC49}"/>
              </a:ext>
            </a:extLst>
          </p:cNvPr>
          <p:cNvCxnSpPr/>
          <p:nvPr/>
        </p:nvCxnSpPr>
        <p:spPr>
          <a:xfrm>
            <a:off x="1259000" y="4520658"/>
            <a:ext cx="552600" cy="0"/>
          </a:xfrm>
          <a:prstGeom prst="straightConnector1">
            <a:avLst/>
          </a:prstGeom>
          <a:noFill/>
          <a:ln w="19050" cap="flat" cmpd="sng">
            <a:solidFill>
              <a:schemeClr val="dk1"/>
            </a:solidFill>
            <a:prstDash val="solid"/>
            <a:round/>
            <a:headEnd type="none" w="med" len="med"/>
            <a:tailEnd type="stealth" w="med" len="med"/>
          </a:ln>
        </p:spPr>
      </p:cxnSp>
      <p:sp>
        <p:nvSpPr>
          <p:cNvPr id="7" name="Google Shape;193;p22">
            <a:extLst>
              <a:ext uri="{FF2B5EF4-FFF2-40B4-BE49-F238E27FC236}">
                <a16:creationId xmlns:a16="http://schemas.microsoft.com/office/drawing/2014/main" id="{AA1D9FC2-DA49-4198-132B-455F291F2E6C}"/>
              </a:ext>
            </a:extLst>
          </p:cNvPr>
          <p:cNvSpPr txBox="1">
            <a:spLocks/>
          </p:cNvSpPr>
          <p:nvPr/>
        </p:nvSpPr>
        <p:spPr>
          <a:xfrm>
            <a:off x="2050600" y="425800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169433"/>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 Introduction</a:t>
            </a:r>
            <a:endParaRPr dirty="0"/>
          </a:p>
        </p:txBody>
      </p:sp>
      <p:sp>
        <p:nvSpPr>
          <p:cNvPr id="282" name="Google Shape;282;p25"/>
          <p:cNvSpPr txBox="1">
            <a:spLocks noGrp="1"/>
          </p:cNvSpPr>
          <p:nvPr>
            <p:ph type="body" idx="1"/>
          </p:nvPr>
        </p:nvSpPr>
        <p:spPr>
          <a:xfrm>
            <a:off x="715100" y="757212"/>
            <a:ext cx="8186304" cy="866318"/>
          </a:xfrm>
          <a:prstGeom prst="rect">
            <a:avLst/>
          </a:prstGeom>
        </p:spPr>
        <p:txBody>
          <a:bodyPr spcFirstLastPara="1" wrap="square" lIns="91425" tIns="91425" rIns="91425" bIns="91425" anchor="t" anchorCtr="0">
            <a:noAutofit/>
          </a:bodyPr>
          <a:lstStyle/>
          <a:p>
            <a:pPr marL="0" indent="0">
              <a:buNone/>
            </a:pPr>
            <a:r>
              <a:rPr lang="en-US" b="1" dirty="0"/>
              <a:t>-  GNSS</a:t>
            </a:r>
            <a:r>
              <a:rPr lang="en-US" dirty="0"/>
              <a:t> stands for </a:t>
            </a:r>
            <a:r>
              <a:rPr lang="en-US" b="1" dirty="0"/>
              <a:t>Global Navigation Satellite System, a</a:t>
            </a:r>
            <a:r>
              <a:rPr lang="en-US" dirty="0"/>
              <a:t>lso called </a:t>
            </a:r>
            <a:r>
              <a:rPr lang="en-US" b="1" dirty="0"/>
              <a:t>“satellite positioning”</a:t>
            </a:r>
          </a:p>
          <a:p>
            <a:pPr marL="0" indent="0">
              <a:buNone/>
            </a:pPr>
            <a:r>
              <a:rPr lang="en-US" dirty="0"/>
              <a:t>- High-grade GNSS receiver installed in the communication lab, connected to Intranet</a:t>
            </a:r>
          </a:p>
          <a:p>
            <a:pPr marL="0" indent="0">
              <a:buNone/>
            </a:pPr>
            <a:r>
              <a:rPr lang="en-US" dirty="0"/>
              <a:t>- Intrant-</a:t>
            </a:r>
            <a:r>
              <a:rPr lang="en-US" b="0" dirty="0"/>
              <a:t>Permanent measurement logging, archived in a remove drive on Intranet</a:t>
            </a:r>
            <a:endParaRPr lang="en-US" b="1" dirty="0"/>
          </a:p>
        </p:txBody>
      </p:sp>
      <p:pic>
        <p:nvPicPr>
          <p:cNvPr id="3" name="Picture 2" descr="A diagram of a server&#10;&#10;Description automatically generated with low confidence">
            <a:extLst>
              <a:ext uri="{FF2B5EF4-FFF2-40B4-BE49-F238E27FC236}">
                <a16:creationId xmlns:a16="http://schemas.microsoft.com/office/drawing/2014/main" id="{EA5AC2A3-66EC-062D-BF16-EC6C3C529AED}"/>
              </a:ext>
            </a:extLst>
          </p:cNvPr>
          <p:cNvPicPr>
            <a:picLocks noChangeAspect="1"/>
          </p:cNvPicPr>
          <p:nvPr/>
        </p:nvPicPr>
        <p:blipFill>
          <a:blip r:embed="rId3"/>
          <a:stretch>
            <a:fillRect/>
          </a:stretch>
        </p:blipFill>
        <p:spPr>
          <a:xfrm>
            <a:off x="3394462" y="2809076"/>
            <a:ext cx="5052891" cy="1792800"/>
          </a:xfrm>
          <a:prstGeom prst="rect">
            <a:avLst/>
          </a:prstGeom>
        </p:spPr>
      </p:pic>
      <p:sp>
        <p:nvSpPr>
          <p:cNvPr id="6" name="TextBox 5">
            <a:extLst>
              <a:ext uri="{FF2B5EF4-FFF2-40B4-BE49-F238E27FC236}">
                <a16:creationId xmlns:a16="http://schemas.microsoft.com/office/drawing/2014/main" id="{9B4D7829-0C70-2ADF-9E9E-AD740CA68EA3}"/>
              </a:ext>
            </a:extLst>
          </p:cNvPr>
          <p:cNvSpPr txBox="1"/>
          <p:nvPr/>
        </p:nvSpPr>
        <p:spPr>
          <a:xfrm>
            <a:off x="715100" y="1708632"/>
            <a:ext cx="2679362" cy="2677656"/>
          </a:xfrm>
          <a:prstGeom prst="rect">
            <a:avLst/>
          </a:prstGeom>
          <a:noFill/>
        </p:spPr>
        <p:txBody>
          <a:bodyPr wrap="square">
            <a:spAutoFit/>
          </a:bodyPr>
          <a:lstStyle/>
          <a:p>
            <a:r>
              <a:rPr lang="en-US" b="1" dirty="0"/>
              <a:t>Objectives</a:t>
            </a:r>
          </a:p>
          <a:p>
            <a:pPr marL="457200" indent="-457200">
              <a:buFont typeface="+mj-lt"/>
              <a:buAutoNum type="arabicPeriod"/>
            </a:pPr>
            <a:r>
              <a:rPr lang="en-US" dirty="0"/>
              <a:t>Create a database from the file created by the receiver</a:t>
            </a:r>
          </a:p>
          <a:p>
            <a:pPr marL="457200" indent="-457200">
              <a:buFont typeface="+mj-lt"/>
              <a:buAutoNum type="arabicPeriod"/>
            </a:pPr>
            <a:r>
              <a:rPr lang="en-US" dirty="0"/>
              <a:t>Create a routine to regularly process new data</a:t>
            </a:r>
          </a:p>
          <a:p>
            <a:pPr marL="457200" indent="-457200">
              <a:buFont typeface="+mj-lt"/>
              <a:buAutoNum type="arabicPeriod"/>
            </a:pPr>
            <a:r>
              <a:rPr lang="en-US" dirty="0"/>
              <a:t>Create a local web interface to interact with the database for researching purpose in the future (my role)</a:t>
            </a:r>
          </a:p>
        </p:txBody>
      </p:sp>
      <p:pic>
        <p:nvPicPr>
          <p:cNvPr id="1026" name="Picture 2" descr="Sistemas de posicionamento para drones: confira os principais programas!">
            <a:extLst>
              <a:ext uri="{FF2B5EF4-FFF2-40B4-BE49-F238E27FC236}">
                <a16:creationId xmlns:a16="http://schemas.microsoft.com/office/drawing/2014/main" id="{37CB56B2-CCB2-5F32-3E8E-9415FA85F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797" y="1672691"/>
            <a:ext cx="2910220" cy="12804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02. What I did</a:t>
            </a:r>
            <a:endParaRPr dirty="0"/>
          </a:p>
        </p:txBody>
      </p:sp>
      <p:sp>
        <p:nvSpPr>
          <p:cNvPr id="454" name="Google Shape;454;p27"/>
          <p:cNvSpPr txBox="1">
            <a:spLocks noGrp="1"/>
          </p:cNvSpPr>
          <p:nvPr>
            <p:ph type="body" idx="1"/>
          </p:nvPr>
        </p:nvSpPr>
        <p:spPr>
          <a:xfrm>
            <a:off x="715099" y="1242450"/>
            <a:ext cx="7713899" cy="3366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t>Phase 1: </a:t>
            </a:r>
            <a:r>
              <a:rPr lang="en-US" sz="2000" dirty="0"/>
              <a:t>Learn about the Data Visualization technology: Bokeh, </a:t>
            </a:r>
            <a:r>
              <a:rPr lang="en-US" sz="2000" dirty="0" err="1"/>
              <a:t>Plotly</a:t>
            </a:r>
            <a:r>
              <a:rPr lang="en-US" sz="2000" dirty="0"/>
              <a:t>, Go, Dash </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b="1" dirty="0"/>
              <a:t>Phase 2: </a:t>
            </a:r>
            <a:r>
              <a:rPr lang="en-US" sz="2000" dirty="0"/>
              <a:t>Create basic interface from the sketch of supervisor</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b="1" dirty="0"/>
              <a:t>Phase 3: </a:t>
            </a:r>
            <a:r>
              <a:rPr lang="en-US" sz="2000" dirty="0"/>
              <a:t>Add more details for the interface</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b="1" dirty="0"/>
              <a:t>Phase 4: </a:t>
            </a:r>
            <a:r>
              <a:rPr lang="en-US" sz="2000" dirty="0"/>
              <a:t>Connect with the database to create interactive webpage.</a:t>
            </a:r>
            <a:endParaRPr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8"/>
          <p:cNvSpPr txBox="1">
            <a:spLocks noGrp="1"/>
          </p:cNvSpPr>
          <p:nvPr>
            <p:ph type="title"/>
          </p:nvPr>
        </p:nvSpPr>
        <p:spPr>
          <a:xfrm>
            <a:off x="481735" y="5324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03. Final results</a:t>
            </a:r>
            <a:endParaRPr dirty="0"/>
          </a:p>
        </p:txBody>
      </p:sp>
      <p:sp>
        <p:nvSpPr>
          <p:cNvPr id="6" name="TextBox 5">
            <a:extLst>
              <a:ext uri="{FF2B5EF4-FFF2-40B4-BE49-F238E27FC236}">
                <a16:creationId xmlns:a16="http://schemas.microsoft.com/office/drawing/2014/main" id="{A6B928B9-2110-CC3F-BFC9-1F8394142918}"/>
              </a:ext>
            </a:extLst>
          </p:cNvPr>
          <p:cNvSpPr txBox="1"/>
          <p:nvPr/>
        </p:nvSpPr>
        <p:spPr>
          <a:xfrm>
            <a:off x="416421" y="639344"/>
            <a:ext cx="3150221" cy="954107"/>
          </a:xfrm>
          <a:prstGeom prst="rect">
            <a:avLst/>
          </a:prstGeom>
          <a:noFill/>
        </p:spPr>
        <p:txBody>
          <a:bodyPr wrap="none" rtlCol="0">
            <a:spAutoFit/>
          </a:bodyPr>
          <a:lstStyle/>
          <a:p>
            <a:r>
              <a:rPr lang="en-GB" dirty="0"/>
              <a:t>Coding language: Python</a:t>
            </a:r>
          </a:p>
          <a:p>
            <a:r>
              <a:rPr lang="en-FI" dirty="0"/>
              <a:t>Web server: Dash</a:t>
            </a:r>
          </a:p>
          <a:p>
            <a:r>
              <a:rPr lang="en-FI" dirty="0"/>
              <a:t>Dataframes, SQL interaction: Pandas</a:t>
            </a:r>
          </a:p>
          <a:p>
            <a:r>
              <a:rPr lang="en-FI" dirty="0"/>
              <a:t>Graph and Map: P</a:t>
            </a:r>
            <a:r>
              <a:rPr lang="en-GB" dirty="0"/>
              <a:t>l</a:t>
            </a:r>
            <a:r>
              <a:rPr lang="en-FI" dirty="0"/>
              <a:t>otly or Bokeh</a:t>
            </a:r>
          </a:p>
        </p:txBody>
      </p:sp>
      <p:pic>
        <p:nvPicPr>
          <p:cNvPr id="8" name="Picture 7" descr="A screenshot of a map&#10;&#10;Description automatically generated">
            <a:extLst>
              <a:ext uri="{FF2B5EF4-FFF2-40B4-BE49-F238E27FC236}">
                <a16:creationId xmlns:a16="http://schemas.microsoft.com/office/drawing/2014/main" id="{EBDFFCCD-8BE7-5163-83A3-E561BD62EBD2}"/>
              </a:ext>
            </a:extLst>
          </p:cNvPr>
          <p:cNvPicPr>
            <a:picLocks noChangeAspect="1"/>
          </p:cNvPicPr>
          <p:nvPr/>
        </p:nvPicPr>
        <p:blipFill>
          <a:blip r:embed="rId3"/>
          <a:stretch>
            <a:fillRect/>
          </a:stretch>
        </p:blipFill>
        <p:spPr>
          <a:xfrm>
            <a:off x="6004959" y="1553775"/>
            <a:ext cx="2722620" cy="3122750"/>
          </a:xfrm>
          <a:prstGeom prst="rect">
            <a:avLst/>
          </a:prstGeom>
        </p:spPr>
      </p:pic>
      <p:pic>
        <p:nvPicPr>
          <p:cNvPr id="10" name="Picture 9" descr="A picture containing text, plot, line, diagram&#10;&#10;Description automatically generated">
            <a:extLst>
              <a:ext uri="{FF2B5EF4-FFF2-40B4-BE49-F238E27FC236}">
                <a16:creationId xmlns:a16="http://schemas.microsoft.com/office/drawing/2014/main" id="{F6D03D18-8437-0F74-9B1D-C8DA00F301F2}"/>
              </a:ext>
            </a:extLst>
          </p:cNvPr>
          <p:cNvPicPr>
            <a:picLocks noChangeAspect="1"/>
          </p:cNvPicPr>
          <p:nvPr/>
        </p:nvPicPr>
        <p:blipFill>
          <a:blip r:embed="rId4"/>
          <a:stretch>
            <a:fillRect/>
          </a:stretch>
        </p:blipFill>
        <p:spPr>
          <a:xfrm>
            <a:off x="481735" y="1714753"/>
            <a:ext cx="5379808" cy="3092400"/>
          </a:xfrm>
          <a:prstGeom prst="rect">
            <a:avLst/>
          </a:prstGeom>
        </p:spPr>
      </p:pic>
      <p:pic>
        <p:nvPicPr>
          <p:cNvPr id="12" name="Picture 11" descr="A map of a city&#10;&#10;Description automatically generated with low confidence">
            <a:extLst>
              <a:ext uri="{FF2B5EF4-FFF2-40B4-BE49-F238E27FC236}">
                <a16:creationId xmlns:a16="http://schemas.microsoft.com/office/drawing/2014/main" id="{8C760BB9-C562-6C8C-3744-D60900DF7DB8}"/>
              </a:ext>
            </a:extLst>
          </p:cNvPr>
          <p:cNvPicPr>
            <a:picLocks noChangeAspect="1"/>
          </p:cNvPicPr>
          <p:nvPr/>
        </p:nvPicPr>
        <p:blipFill rotWithShape="1">
          <a:blip r:embed="rId5"/>
          <a:srcRect b="16285"/>
          <a:stretch/>
        </p:blipFill>
        <p:spPr>
          <a:xfrm>
            <a:off x="3897030" y="114096"/>
            <a:ext cx="4830549" cy="14396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2" name="TextBox 1">
            <a:extLst>
              <a:ext uri="{FF2B5EF4-FFF2-40B4-BE49-F238E27FC236}">
                <a16:creationId xmlns:a16="http://schemas.microsoft.com/office/drawing/2014/main" id="{C1FA0F91-BFD6-DB68-2384-ABAAD13DB3CE}"/>
              </a:ext>
            </a:extLst>
          </p:cNvPr>
          <p:cNvSpPr txBox="1"/>
          <p:nvPr/>
        </p:nvSpPr>
        <p:spPr>
          <a:xfrm>
            <a:off x="251319" y="504201"/>
            <a:ext cx="1925527" cy="307777"/>
          </a:xfrm>
          <a:prstGeom prst="rect">
            <a:avLst/>
          </a:prstGeom>
          <a:noFill/>
        </p:spPr>
        <p:txBody>
          <a:bodyPr wrap="none" rtlCol="0">
            <a:spAutoFit/>
          </a:bodyPr>
          <a:lstStyle/>
          <a:p>
            <a:r>
              <a:rPr lang="en-GB" dirty="0"/>
              <a:t>1. include the libraries</a:t>
            </a:r>
            <a:endParaRPr lang="en-FI" dirty="0"/>
          </a:p>
        </p:txBody>
      </p:sp>
      <p:pic>
        <p:nvPicPr>
          <p:cNvPr id="4" name="Picture 3" descr="A screenshot of a computer&#10;&#10;Description automatically generated with low confidence">
            <a:extLst>
              <a:ext uri="{FF2B5EF4-FFF2-40B4-BE49-F238E27FC236}">
                <a16:creationId xmlns:a16="http://schemas.microsoft.com/office/drawing/2014/main" id="{F652C61A-BA31-1C1D-7D72-8DF6C26390CB}"/>
              </a:ext>
            </a:extLst>
          </p:cNvPr>
          <p:cNvPicPr>
            <a:picLocks noChangeAspect="1"/>
          </p:cNvPicPr>
          <p:nvPr/>
        </p:nvPicPr>
        <p:blipFill>
          <a:blip r:embed="rId3"/>
          <a:stretch>
            <a:fillRect/>
          </a:stretch>
        </p:blipFill>
        <p:spPr>
          <a:xfrm>
            <a:off x="251320" y="858412"/>
            <a:ext cx="2607130" cy="990600"/>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76015A49-E5CE-A25E-5824-B200C3ED1876}"/>
              </a:ext>
            </a:extLst>
          </p:cNvPr>
          <p:cNvPicPr>
            <a:picLocks noChangeAspect="1"/>
          </p:cNvPicPr>
          <p:nvPr/>
        </p:nvPicPr>
        <p:blipFill>
          <a:blip r:embed="rId4"/>
          <a:stretch>
            <a:fillRect/>
          </a:stretch>
        </p:blipFill>
        <p:spPr>
          <a:xfrm>
            <a:off x="3091399" y="1353712"/>
            <a:ext cx="2916001" cy="1846800"/>
          </a:xfrm>
          <a:prstGeom prst="rect">
            <a:avLst/>
          </a:prstGeom>
        </p:spPr>
      </p:pic>
      <p:sp>
        <p:nvSpPr>
          <p:cNvPr id="7" name="TextBox 6">
            <a:extLst>
              <a:ext uri="{FF2B5EF4-FFF2-40B4-BE49-F238E27FC236}">
                <a16:creationId xmlns:a16="http://schemas.microsoft.com/office/drawing/2014/main" id="{79D092AA-EAD8-9EB5-4762-400FE18C913D}"/>
              </a:ext>
            </a:extLst>
          </p:cNvPr>
          <p:cNvSpPr txBox="1"/>
          <p:nvPr/>
        </p:nvSpPr>
        <p:spPr>
          <a:xfrm>
            <a:off x="3234938" y="512339"/>
            <a:ext cx="2607350" cy="738664"/>
          </a:xfrm>
          <a:prstGeom prst="rect">
            <a:avLst/>
          </a:prstGeom>
          <a:noFill/>
        </p:spPr>
        <p:txBody>
          <a:bodyPr wrap="square" rtlCol="0">
            <a:spAutoFit/>
          </a:bodyPr>
          <a:lstStyle/>
          <a:p>
            <a:r>
              <a:rPr lang="en-FI" dirty="0"/>
              <a:t>2. </a:t>
            </a:r>
            <a:r>
              <a:rPr lang="en-GB" dirty="0"/>
              <a:t>C</a:t>
            </a:r>
            <a:r>
              <a:rPr lang="en-FI" dirty="0"/>
              <a:t>reate dash app layout</a:t>
            </a:r>
          </a:p>
          <a:p>
            <a:r>
              <a:rPr lang="en-FI" dirty="0"/>
              <a:t>read database (csv file) </a:t>
            </a:r>
          </a:p>
          <a:p>
            <a:r>
              <a:rPr lang="en-FI" dirty="0"/>
              <a:t>=&gt; panda dataframes</a:t>
            </a:r>
          </a:p>
        </p:txBody>
      </p:sp>
      <p:pic>
        <p:nvPicPr>
          <p:cNvPr id="9" name="Picture 8" descr="A screenshot of a computer program&#10;&#10;Description automatically generated with low confidence">
            <a:extLst>
              <a:ext uri="{FF2B5EF4-FFF2-40B4-BE49-F238E27FC236}">
                <a16:creationId xmlns:a16="http://schemas.microsoft.com/office/drawing/2014/main" id="{0F4D6212-CDF5-058F-9D4B-9C17E6A1C800}"/>
              </a:ext>
            </a:extLst>
          </p:cNvPr>
          <p:cNvPicPr>
            <a:picLocks noChangeAspect="1"/>
          </p:cNvPicPr>
          <p:nvPr/>
        </p:nvPicPr>
        <p:blipFill>
          <a:blip r:embed="rId5"/>
          <a:stretch>
            <a:fillRect/>
          </a:stretch>
        </p:blipFill>
        <p:spPr>
          <a:xfrm>
            <a:off x="6308453" y="1096868"/>
            <a:ext cx="2607129" cy="2588400"/>
          </a:xfrm>
          <a:prstGeom prst="rect">
            <a:avLst/>
          </a:prstGeom>
        </p:spPr>
      </p:pic>
      <p:sp>
        <p:nvSpPr>
          <p:cNvPr id="10" name="TextBox 9">
            <a:extLst>
              <a:ext uri="{FF2B5EF4-FFF2-40B4-BE49-F238E27FC236}">
                <a16:creationId xmlns:a16="http://schemas.microsoft.com/office/drawing/2014/main" id="{D83A15FE-2CB6-7B87-EE6C-F7E2CB77893C}"/>
              </a:ext>
            </a:extLst>
          </p:cNvPr>
          <p:cNvSpPr txBox="1"/>
          <p:nvPr/>
        </p:nvSpPr>
        <p:spPr>
          <a:xfrm>
            <a:off x="6263420" y="504201"/>
            <a:ext cx="2607129" cy="523220"/>
          </a:xfrm>
          <a:prstGeom prst="rect">
            <a:avLst/>
          </a:prstGeom>
          <a:noFill/>
        </p:spPr>
        <p:txBody>
          <a:bodyPr wrap="square" rtlCol="0">
            <a:spAutoFit/>
          </a:bodyPr>
          <a:lstStyle/>
          <a:p>
            <a:r>
              <a:rPr lang="en-FI" dirty="0"/>
              <a:t>3. </a:t>
            </a:r>
            <a:r>
              <a:rPr lang="en-GB" dirty="0"/>
              <a:t>C</a:t>
            </a:r>
            <a:r>
              <a:rPr lang="en-FI" dirty="0"/>
              <a:t>reate the data and time selector </a:t>
            </a:r>
            <a:r>
              <a:rPr lang="en-GB" dirty="0"/>
              <a:t>to filter the data</a:t>
            </a:r>
            <a:endParaRPr lang="en-FI" dirty="0"/>
          </a:p>
        </p:txBody>
      </p:sp>
      <p:pic>
        <p:nvPicPr>
          <p:cNvPr id="12" name="Picture 11" descr="A screenshot of a computer program&#10;&#10;Description automatically generated with medium confidence">
            <a:extLst>
              <a:ext uri="{FF2B5EF4-FFF2-40B4-BE49-F238E27FC236}">
                <a16:creationId xmlns:a16="http://schemas.microsoft.com/office/drawing/2014/main" id="{E32602DB-2AC8-427B-3827-3469480152E2}"/>
              </a:ext>
            </a:extLst>
          </p:cNvPr>
          <p:cNvPicPr>
            <a:picLocks noChangeAspect="1"/>
          </p:cNvPicPr>
          <p:nvPr/>
        </p:nvPicPr>
        <p:blipFill>
          <a:blip r:embed="rId6"/>
          <a:stretch>
            <a:fillRect/>
          </a:stretch>
        </p:blipFill>
        <p:spPr>
          <a:xfrm>
            <a:off x="228422" y="2691779"/>
            <a:ext cx="2607126" cy="2248231"/>
          </a:xfrm>
          <a:prstGeom prst="rect">
            <a:avLst/>
          </a:prstGeom>
        </p:spPr>
      </p:pic>
      <p:sp>
        <p:nvSpPr>
          <p:cNvPr id="13" name="TextBox 12">
            <a:extLst>
              <a:ext uri="{FF2B5EF4-FFF2-40B4-BE49-F238E27FC236}">
                <a16:creationId xmlns:a16="http://schemas.microsoft.com/office/drawing/2014/main" id="{3F5989F3-6237-691B-DDE6-CF2F993A42CD}"/>
              </a:ext>
            </a:extLst>
          </p:cNvPr>
          <p:cNvSpPr txBox="1"/>
          <p:nvPr/>
        </p:nvSpPr>
        <p:spPr>
          <a:xfrm>
            <a:off x="2078209" y="140919"/>
            <a:ext cx="4942379" cy="400110"/>
          </a:xfrm>
          <a:prstGeom prst="rect">
            <a:avLst/>
          </a:prstGeom>
          <a:noFill/>
        </p:spPr>
        <p:txBody>
          <a:bodyPr wrap="none" rtlCol="0">
            <a:spAutoFit/>
          </a:bodyPr>
          <a:lstStyle/>
          <a:p>
            <a:r>
              <a:rPr lang="en-GB" sz="2000" dirty="0"/>
              <a:t>S</a:t>
            </a:r>
            <a:r>
              <a:rPr lang="en-FI" sz="2000" dirty="0"/>
              <a:t>ome code snippets and logic of the code</a:t>
            </a:r>
          </a:p>
        </p:txBody>
      </p:sp>
      <p:sp>
        <p:nvSpPr>
          <p:cNvPr id="14" name="TextBox 13">
            <a:extLst>
              <a:ext uri="{FF2B5EF4-FFF2-40B4-BE49-F238E27FC236}">
                <a16:creationId xmlns:a16="http://schemas.microsoft.com/office/drawing/2014/main" id="{A75E0E11-5495-9F1B-0E17-32057A173682}"/>
              </a:ext>
            </a:extLst>
          </p:cNvPr>
          <p:cNvSpPr txBox="1"/>
          <p:nvPr/>
        </p:nvSpPr>
        <p:spPr>
          <a:xfrm>
            <a:off x="228418" y="1923656"/>
            <a:ext cx="2556349" cy="738664"/>
          </a:xfrm>
          <a:prstGeom prst="rect">
            <a:avLst/>
          </a:prstGeom>
          <a:noFill/>
        </p:spPr>
        <p:txBody>
          <a:bodyPr wrap="square" rtlCol="0">
            <a:spAutoFit/>
          </a:bodyPr>
          <a:lstStyle/>
          <a:p>
            <a:r>
              <a:rPr lang="en-FI" dirty="0"/>
              <a:t>4. </a:t>
            </a:r>
            <a:r>
              <a:rPr lang="en-GB" dirty="0"/>
              <a:t>C</a:t>
            </a:r>
            <a:r>
              <a:rPr lang="en-FI" dirty="0"/>
              <a:t>reate a callback function and update the plot based on user’s selection</a:t>
            </a:r>
          </a:p>
        </p:txBody>
      </p:sp>
      <p:pic>
        <p:nvPicPr>
          <p:cNvPr id="16" name="Picture 15" descr="A screenshot of a computer&#10;&#10;Description automatically generated with medium confidence">
            <a:extLst>
              <a:ext uri="{FF2B5EF4-FFF2-40B4-BE49-F238E27FC236}">
                <a16:creationId xmlns:a16="http://schemas.microsoft.com/office/drawing/2014/main" id="{02A2B822-209A-8F20-0144-D0A6234FA150}"/>
              </a:ext>
            </a:extLst>
          </p:cNvPr>
          <p:cNvPicPr>
            <a:picLocks noChangeAspect="1"/>
          </p:cNvPicPr>
          <p:nvPr/>
        </p:nvPicPr>
        <p:blipFill>
          <a:blip r:embed="rId7"/>
          <a:stretch>
            <a:fillRect/>
          </a:stretch>
        </p:blipFill>
        <p:spPr>
          <a:xfrm>
            <a:off x="3091399" y="3403871"/>
            <a:ext cx="2916001" cy="1445352"/>
          </a:xfrm>
          <a:prstGeom prst="rect">
            <a:avLst/>
          </a:prstGeom>
        </p:spPr>
      </p:pic>
      <p:sp>
        <p:nvSpPr>
          <p:cNvPr id="17" name="TextBox 16">
            <a:extLst>
              <a:ext uri="{FF2B5EF4-FFF2-40B4-BE49-F238E27FC236}">
                <a16:creationId xmlns:a16="http://schemas.microsoft.com/office/drawing/2014/main" id="{43B2248C-7678-14CD-5063-54995BC5958E}"/>
              </a:ext>
            </a:extLst>
          </p:cNvPr>
          <p:cNvSpPr txBox="1"/>
          <p:nvPr/>
        </p:nvSpPr>
        <p:spPr>
          <a:xfrm>
            <a:off x="6734031" y="4070541"/>
            <a:ext cx="2181547" cy="738664"/>
          </a:xfrm>
          <a:prstGeom prst="rect">
            <a:avLst/>
          </a:prstGeom>
          <a:noFill/>
        </p:spPr>
        <p:txBody>
          <a:bodyPr wrap="square" rtlCol="0">
            <a:spAutoFit/>
          </a:bodyPr>
          <a:lstStyle/>
          <a:p>
            <a:r>
              <a:rPr lang="en-FI" dirty="0"/>
              <a:t>Here are t</a:t>
            </a:r>
            <a:r>
              <a:rPr lang="en-GB" dirty="0"/>
              <a:t>he sample data to test the interaction of the web 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1"/>
          <p:cNvSpPr txBox="1">
            <a:spLocks noGrp="1"/>
          </p:cNvSpPr>
          <p:nvPr>
            <p:ph type="title"/>
          </p:nvPr>
        </p:nvSpPr>
        <p:spPr>
          <a:xfrm>
            <a:off x="715000" y="214116"/>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04. What I learned</a:t>
            </a:r>
            <a:endParaRPr dirty="0"/>
          </a:p>
        </p:txBody>
      </p:sp>
      <p:sp>
        <p:nvSpPr>
          <p:cNvPr id="4" name="TextBox 3">
            <a:extLst>
              <a:ext uri="{FF2B5EF4-FFF2-40B4-BE49-F238E27FC236}">
                <a16:creationId xmlns:a16="http://schemas.microsoft.com/office/drawing/2014/main" id="{897C9E7B-FF33-1FF5-767C-13D7BB4E3D52}"/>
              </a:ext>
            </a:extLst>
          </p:cNvPr>
          <p:cNvSpPr txBox="1"/>
          <p:nvPr/>
        </p:nvSpPr>
        <p:spPr>
          <a:xfrm>
            <a:off x="715000" y="1111773"/>
            <a:ext cx="7713900" cy="2462213"/>
          </a:xfrm>
          <a:prstGeom prst="rect">
            <a:avLst/>
          </a:prstGeom>
          <a:noFill/>
        </p:spPr>
        <p:txBody>
          <a:bodyPr wrap="square" rtlCol="0">
            <a:spAutoFit/>
          </a:bodyPr>
          <a:lstStyle/>
          <a:p>
            <a:pPr algn="l">
              <a:buFont typeface="Arial" panose="020B0604020202020204" pitchFamily="34" charset="0"/>
              <a:buChar char="•"/>
            </a:pPr>
            <a:r>
              <a:rPr lang="en-GB" b="0" i="0" dirty="0">
                <a:solidFill>
                  <a:schemeClr val="accent2">
                    <a:lumMod val="10000"/>
                  </a:schemeClr>
                </a:solidFill>
                <a:effectLst/>
                <a:latin typeface="Söhne"/>
              </a:rPr>
              <a:t>Learned to use Python in a real project</a:t>
            </a:r>
          </a:p>
          <a:p>
            <a:pPr algn="l">
              <a:buFont typeface="Arial" panose="020B0604020202020204" pitchFamily="34" charset="0"/>
              <a:buChar char="•"/>
            </a:pPr>
            <a:r>
              <a:rPr lang="en-GB" b="0" i="0" dirty="0">
                <a:solidFill>
                  <a:schemeClr val="accent2">
                    <a:lumMod val="10000"/>
                  </a:schemeClr>
                </a:solidFill>
                <a:effectLst/>
                <a:latin typeface="Söhne"/>
              </a:rPr>
              <a:t>Applied programming skills from completing Programming 1 Python last year</a:t>
            </a:r>
          </a:p>
          <a:p>
            <a:pPr algn="l">
              <a:buFont typeface="Arial" panose="020B0604020202020204" pitchFamily="34" charset="0"/>
              <a:buChar char="•"/>
            </a:pPr>
            <a:r>
              <a:rPr lang="en-GB" b="0" i="0" dirty="0">
                <a:solidFill>
                  <a:schemeClr val="accent2">
                    <a:lumMod val="10000"/>
                  </a:schemeClr>
                </a:solidFill>
                <a:effectLst/>
                <a:latin typeface="Söhne"/>
              </a:rPr>
              <a:t>Learned how to interact with CSV files</a:t>
            </a:r>
          </a:p>
          <a:p>
            <a:pPr algn="l">
              <a:buFont typeface="Arial" panose="020B0604020202020204" pitchFamily="34" charset="0"/>
              <a:buChar char="•"/>
            </a:pPr>
            <a:r>
              <a:rPr lang="en-GB" b="0" i="0" dirty="0">
                <a:solidFill>
                  <a:schemeClr val="accent2">
                    <a:lumMod val="10000"/>
                  </a:schemeClr>
                </a:solidFill>
                <a:effectLst/>
                <a:latin typeface="Söhne"/>
              </a:rPr>
              <a:t>Used Pandas </a:t>
            </a:r>
            <a:r>
              <a:rPr lang="en-GB" b="0" i="0" dirty="0" err="1">
                <a:solidFill>
                  <a:schemeClr val="accent2">
                    <a:lumMod val="10000"/>
                  </a:schemeClr>
                </a:solidFill>
                <a:effectLst/>
                <a:latin typeface="Söhne"/>
              </a:rPr>
              <a:t>dataframes</a:t>
            </a:r>
            <a:r>
              <a:rPr lang="en-GB" b="0" i="0" dirty="0">
                <a:solidFill>
                  <a:schemeClr val="accent2">
                    <a:lumMod val="10000"/>
                  </a:schemeClr>
                </a:solidFill>
                <a:effectLst/>
                <a:latin typeface="Söhne"/>
              </a:rPr>
              <a:t> to manipulate and </a:t>
            </a:r>
            <a:r>
              <a:rPr lang="en-GB" b="0" i="0" dirty="0" err="1">
                <a:solidFill>
                  <a:schemeClr val="accent2">
                    <a:lumMod val="10000"/>
                  </a:schemeClr>
                </a:solidFill>
                <a:effectLst/>
                <a:latin typeface="Söhne"/>
              </a:rPr>
              <a:t>analyze</a:t>
            </a:r>
            <a:r>
              <a:rPr lang="en-GB" b="0" i="0" dirty="0">
                <a:solidFill>
                  <a:schemeClr val="accent2">
                    <a:lumMod val="10000"/>
                  </a:schemeClr>
                </a:solidFill>
                <a:effectLst/>
                <a:latin typeface="Söhne"/>
              </a:rPr>
              <a:t> data</a:t>
            </a:r>
          </a:p>
          <a:p>
            <a:pPr algn="l">
              <a:buFont typeface="Arial" panose="020B0604020202020204" pitchFamily="34" charset="0"/>
              <a:buChar char="•"/>
            </a:pPr>
            <a:r>
              <a:rPr lang="en-GB" b="0" i="0" dirty="0">
                <a:solidFill>
                  <a:schemeClr val="accent2">
                    <a:lumMod val="10000"/>
                  </a:schemeClr>
                </a:solidFill>
                <a:effectLst/>
                <a:latin typeface="Söhne"/>
              </a:rPr>
              <a:t>Used Python for data visualization for the first time</a:t>
            </a:r>
          </a:p>
          <a:p>
            <a:pPr algn="l">
              <a:buFont typeface="Arial" panose="020B0604020202020204" pitchFamily="34" charset="0"/>
              <a:buChar char="•"/>
            </a:pPr>
            <a:r>
              <a:rPr lang="en-GB" b="0" i="0" dirty="0">
                <a:solidFill>
                  <a:schemeClr val="accent2">
                    <a:lumMod val="10000"/>
                  </a:schemeClr>
                </a:solidFill>
                <a:effectLst/>
                <a:latin typeface="Söhne"/>
              </a:rPr>
              <a:t>Completed a Data Visualization course on Coursera using Bokeh and obtained a certificate</a:t>
            </a:r>
          </a:p>
          <a:p>
            <a:pPr algn="l">
              <a:buFont typeface="Arial" panose="020B0604020202020204" pitchFamily="34" charset="0"/>
              <a:buChar char="•"/>
            </a:pPr>
            <a:r>
              <a:rPr lang="en-GB" b="0" i="0" dirty="0">
                <a:solidFill>
                  <a:schemeClr val="accent2">
                    <a:lumMod val="10000"/>
                  </a:schemeClr>
                </a:solidFill>
                <a:effectLst/>
                <a:latin typeface="Söhne"/>
              </a:rPr>
              <a:t>Gained experience creating compelling visualizations</a:t>
            </a:r>
          </a:p>
          <a:p>
            <a:pPr algn="l">
              <a:buFont typeface="Arial" panose="020B0604020202020204" pitchFamily="34" charset="0"/>
              <a:buChar char="•"/>
            </a:pPr>
            <a:r>
              <a:rPr lang="en-GB" b="0" i="0" dirty="0">
                <a:solidFill>
                  <a:schemeClr val="accent2">
                    <a:lumMod val="10000"/>
                  </a:schemeClr>
                </a:solidFill>
                <a:effectLst/>
                <a:latin typeface="Söhne"/>
              </a:rPr>
              <a:t>Gained a basic understanding of GNSS and the role of satellites in this technology</a:t>
            </a:r>
          </a:p>
          <a:p>
            <a:pPr algn="l">
              <a:buFont typeface="Arial" panose="020B0604020202020204" pitchFamily="34" charset="0"/>
              <a:buChar char="•"/>
            </a:pPr>
            <a:r>
              <a:rPr lang="en-GB" b="0" i="0" dirty="0">
                <a:solidFill>
                  <a:schemeClr val="accent2">
                    <a:lumMod val="10000"/>
                  </a:schemeClr>
                </a:solidFill>
                <a:effectLst/>
                <a:latin typeface="Söhne"/>
              </a:rPr>
              <a:t>Learned how to use MongoDB, a popular NoSQL database program, to store and manage large amounts of data</a:t>
            </a:r>
          </a:p>
          <a:p>
            <a:pPr algn="l">
              <a:buFont typeface="Arial" panose="020B0604020202020204" pitchFamily="34" charset="0"/>
              <a:buChar char="•"/>
            </a:pPr>
            <a:r>
              <a:rPr lang="en-GB" b="0" i="0" dirty="0">
                <a:solidFill>
                  <a:schemeClr val="accent2">
                    <a:lumMod val="10000"/>
                  </a:schemeClr>
                </a:solidFill>
                <a:effectLst/>
                <a:latin typeface="Söhne"/>
              </a:rPr>
              <a:t>Created multiple types of maps using Bokeh, including heatmaps, choropleth maps, and scatter maps</a:t>
            </a:r>
          </a:p>
        </p:txBody>
      </p:sp>
      <p:pic>
        <p:nvPicPr>
          <p:cNvPr id="6" name="Picture 5" descr="A map of a city&#10;&#10;Description automatically generated with medium confidence">
            <a:extLst>
              <a:ext uri="{FF2B5EF4-FFF2-40B4-BE49-F238E27FC236}">
                <a16:creationId xmlns:a16="http://schemas.microsoft.com/office/drawing/2014/main" id="{92124BC1-CAE5-BA03-487A-A6A503A17BFF}"/>
              </a:ext>
            </a:extLst>
          </p:cNvPr>
          <p:cNvPicPr>
            <a:picLocks noChangeAspect="1"/>
          </p:cNvPicPr>
          <p:nvPr/>
        </p:nvPicPr>
        <p:blipFill>
          <a:blip r:embed="rId3"/>
          <a:stretch>
            <a:fillRect/>
          </a:stretch>
        </p:blipFill>
        <p:spPr>
          <a:xfrm>
            <a:off x="901510" y="3704613"/>
            <a:ext cx="1987840" cy="1242400"/>
          </a:xfrm>
          <a:prstGeom prst="rect">
            <a:avLst/>
          </a:prstGeom>
        </p:spPr>
      </p:pic>
      <p:pic>
        <p:nvPicPr>
          <p:cNvPr id="8" name="Picture 7" descr="A map with blue dots&#10;&#10;Description automatically generated with low confidence">
            <a:extLst>
              <a:ext uri="{FF2B5EF4-FFF2-40B4-BE49-F238E27FC236}">
                <a16:creationId xmlns:a16="http://schemas.microsoft.com/office/drawing/2014/main" id="{58299AFE-6EAD-16EB-EBA8-10D8659F81C7}"/>
              </a:ext>
            </a:extLst>
          </p:cNvPr>
          <p:cNvPicPr>
            <a:picLocks noChangeAspect="1"/>
          </p:cNvPicPr>
          <p:nvPr/>
        </p:nvPicPr>
        <p:blipFill rotWithShape="1">
          <a:blip r:embed="rId4"/>
          <a:srcRect l="9516" t="14701" r="9789" b="14846"/>
          <a:stretch/>
        </p:blipFill>
        <p:spPr>
          <a:xfrm>
            <a:off x="3396341" y="3651465"/>
            <a:ext cx="2051057" cy="1295547"/>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C0720A36-04E9-7450-7381-33825A84E5EB}"/>
              </a:ext>
            </a:extLst>
          </p:cNvPr>
          <p:cNvPicPr>
            <a:picLocks noChangeAspect="1"/>
          </p:cNvPicPr>
          <p:nvPr/>
        </p:nvPicPr>
        <p:blipFill>
          <a:blip r:embed="rId5"/>
          <a:stretch>
            <a:fillRect/>
          </a:stretch>
        </p:blipFill>
        <p:spPr>
          <a:xfrm>
            <a:off x="5853853" y="3621001"/>
            <a:ext cx="2388637" cy="13083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DA62-7404-4074-53E7-D9E8E3907016}"/>
              </a:ext>
            </a:extLst>
          </p:cNvPr>
          <p:cNvSpPr>
            <a:spLocks noGrp="1"/>
          </p:cNvSpPr>
          <p:nvPr>
            <p:ph type="title"/>
          </p:nvPr>
        </p:nvSpPr>
        <p:spPr>
          <a:xfrm>
            <a:off x="715100" y="3166232"/>
            <a:ext cx="7713900" cy="707400"/>
          </a:xfrm>
        </p:spPr>
        <p:txBody>
          <a:bodyPr/>
          <a:lstStyle/>
          <a:p>
            <a:pPr algn="ctr"/>
            <a:r>
              <a:rPr lang="en-FI" dirty="0"/>
              <a:t>Thank you for listening!</a:t>
            </a:r>
          </a:p>
        </p:txBody>
      </p:sp>
      <p:sp>
        <p:nvSpPr>
          <p:cNvPr id="3" name="Text Placeholder 2">
            <a:extLst>
              <a:ext uri="{FF2B5EF4-FFF2-40B4-BE49-F238E27FC236}">
                <a16:creationId xmlns:a16="http://schemas.microsoft.com/office/drawing/2014/main" id="{1342AB9F-5EDA-1B17-99D2-BCC26E478570}"/>
              </a:ext>
            </a:extLst>
          </p:cNvPr>
          <p:cNvSpPr>
            <a:spLocks noGrp="1"/>
          </p:cNvSpPr>
          <p:nvPr>
            <p:ph type="body" idx="1"/>
          </p:nvPr>
        </p:nvSpPr>
        <p:spPr>
          <a:xfrm>
            <a:off x="715000" y="2855282"/>
            <a:ext cx="7934378" cy="2036700"/>
          </a:xfrm>
        </p:spPr>
        <p:txBody>
          <a:bodyPr/>
          <a:lstStyle/>
          <a:p>
            <a:pPr marL="139700" indent="0" algn="ctr">
              <a:buNone/>
            </a:pPr>
            <a:endParaRPr lang="en-FI" dirty="0"/>
          </a:p>
          <a:p>
            <a:pPr marL="139700" indent="0" algn="ctr">
              <a:buNone/>
            </a:pPr>
            <a:endParaRPr lang="en-FI" dirty="0"/>
          </a:p>
          <a:p>
            <a:pPr marL="139700" indent="0" algn="ctr">
              <a:buNone/>
            </a:pPr>
            <a:endParaRPr lang="en-FI" dirty="0"/>
          </a:p>
          <a:p>
            <a:pPr marL="139700" indent="0" algn="ctr">
              <a:buNone/>
            </a:pPr>
            <a:endParaRPr lang="en-FI" dirty="0"/>
          </a:p>
          <a:p>
            <a:pPr marL="139700" indent="0" algn="ctr">
              <a:buNone/>
            </a:pPr>
            <a:endParaRPr lang="en-FI" dirty="0"/>
          </a:p>
          <a:p>
            <a:pPr marL="139700" indent="0" algn="ctr">
              <a:buNone/>
            </a:pPr>
            <a:r>
              <a:rPr lang="en-FI" dirty="0"/>
              <a:t>Any questions or comments:</a:t>
            </a:r>
          </a:p>
          <a:p>
            <a:pPr marL="139700" indent="0" algn="ctr">
              <a:buNone/>
            </a:pPr>
            <a:r>
              <a:rPr lang="en-FI" dirty="0"/>
              <a:t>Email: my.hoang@tuni.fi</a:t>
            </a:r>
          </a:p>
        </p:txBody>
      </p:sp>
      <p:sp>
        <p:nvSpPr>
          <p:cNvPr id="4" name="Google Shape;453;p27">
            <a:extLst>
              <a:ext uri="{FF2B5EF4-FFF2-40B4-BE49-F238E27FC236}">
                <a16:creationId xmlns:a16="http://schemas.microsoft.com/office/drawing/2014/main" id="{7C00DB0D-AE28-C340-26B5-C561776DC088}"/>
              </a:ext>
            </a:extLst>
          </p:cNvPr>
          <p:cNvSpPr txBox="1">
            <a:spLocks/>
          </p:cNvSpPr>
          <p:nvPr/>
        </p:nvSpPr>
        <p:spPr>
          <a:xfrm>
            <a:off x="715100" y="535000"/>
            <a:ext cx="77139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dirty="0"/>
              <a:t>05. Conclusion</a:t>
            </a:r>
          </a:p>
        </p:txBody>
      </p:sp>
      <p:sp>
        <p:nvSpPr>
          <p:cNvPr id="5" name="TextBox 4">
            <a:extLst>
              <a:ext uri="{FF2B5EF4-FFF2-40B4-BE49-F238E27FC236}">
                <a16:creationId xmlns:a16="http://schemas.microsoft.com/office/drawing/2014/main" id="{B77CA0EA-1F02-905C-4A57-79E6D522F138}"/>
              </a:ext>
            </a:extLst>
          </p:cNvPr>
          <p:cNvSpPr txBox="1"/>
          <p:nvPr/>
        </p:nvSpPr>
        <p:spPr>
          <a:xfrm>
            <a:off x="715000" y="1455384"/>
            <a:ext cx="7713900" cy="1384995"/>
          </a:xfrm>
          <a:prstGeom prst="rect">
            <a:avLst/>
          </a:prstGeom>
          <a:noFill/>
        </p:spPr>
        <p:txBody>
          <a:bodyPr wrap="square" rtlCol="0">
            <a:spAutoFit/>
          </a:bodyPr>
          <a:lstStyle/>
          <a:p>
            <a:r>
              <a:rPr lang="en-FI" dirty="0">
                <a:solidFill>
                  <a:schemeClr val="accent2">
                    <a:lumMod val="10000"/>
                  </a:schemeClr>
                </a:solidFill>
              </a:rPr>
              <a:t> </a:t>
            </a:r>
            <a:r>
              <a:rPr lang="en-GB" b="0" i="0" dirty="0">
                <a:solidFill>
                  <a:schemeClr val="accent2">
                    <a:lumMod val="10000"/>
                  </a:schemeClr>
                </a:solidFill>
                <a:effectLst/>
                <a:latin typeface="Söhne"/>
              </a:rPr>
              <a:t>In summary, this project allowed me to develop and apply a range of data analysis and visualization skills, including working with CSV files, manipulating data using Pandas data frames, and creating compelling visualizations and multiple types of maps using Bokeh. The project involved four phases and aimed to create a database, process new data, and create a local web interface for future research purposes. Overall, this was a valuable learning experience that helped me to deepen my understanding of data analysis and visualization.</a:t>
            </a:r>
            <a:endParaRPr lang="en-FI" dirty="0">
              <a:solidFill>
                <a:schemeClr val="accent2">
                  <a:lumMod val="10000"/>
                </a:schemeClr>
              </a:solidFill>
            </a:endParaRPr>
          </a:p>
        </p:txBody>
      </p:sp>
    </p:spTree>
    <p:extLst>
      <p:ext uri="{BB962C8B-B14F-4D97-AF65-F5344CB8AC3E}">
        <p14:creationId xmlns:p14="http://schemas.microsoft.com/office/powerpoint/2010/main" val="2429223757"/>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516</Words>
  <Application>Microsoft Macintosh PowerPoint</Application>
  <PresentationFormat>On-screen Show (16:9)</PresentationFormat>
  <Paragraphs>66</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Golos Text</vt:lpstr>
      <vt:lpstr>Golos Text Medium</vt:lpstr>
      <vt:lpstr>Söhne</vt:lpstr>
      <vt:lpstr>Bebas Neue</vt:lpstr>
      <vt:lpstr>Arial</vt:lpstr>
      <vt:lpstr>Artificial Intelligence by Slidesgo</vt:lpstr>
      <vt:lpstr>Research Training Project</vt:lpstr>
      <vt:lpstr>01</vt:lpstr>
      <vt:lpstr>01. Introduction</vt:lpstr>
      <vt:lpstr>02. What I did</vt:lpstr>
      <vt:lpstr>03. Final results</vt:lpstr>
      <vt:lpstr>PowerPoint Presentation</vt:lpstr>
      <vt:lpstr>04. What I learned</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Training Project</dc:title>
  <cp:lastModifiedBy>My Hoang</cp:lastModifiedBy>
  <cp:revision>1</cp:revision>
  <dcterms:modified xsi:type="dcterms:W3CDTF">2023-05-13T13:43:13Z</dcterms:modified>
</cp:coreProperties>
</file>